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8" r:id="rId4"/>
    <p:sldId id="278" r:id="rId5"/>
    <p:sldId id="269" r:id="rId6"/>
    <p:sldId id="270" r:id="rId7"/>
    <p:sldId id="272" r:id="rId8"/>
    <p:sldId id="277" r:id="rId9"/>
    <p:sldId id="273" r:id="rId10"/>
    <p:sldId id="281" r:id="rId11"/>
    <p:sldId id="264" r:id="rId12"/>
    <p:sldId id="274" r:id="rId13"/>
    <p:sldId id="27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09" autoAdjust="0"/>
    <p:restoredTop sz="95205" autoAdjust="0"/>
  </p:normalViewPr>
  <p:slideViewPr>
    <p:cSldViewPr snapToGrid="0">
      <p:cViewPr varScale="1">
        <p:scale>
          <a:sx n="109" d="100"/>
          <a:sy n="109" d="100"/>
        </p:scale>
        <p:origin x="2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4C8DCB-0873-4727-8BE8-45D18A4CDEE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1AF6D6C-B84B-47E0-9E96-5E4D5776D48A}">
      <dgm:prSet custT="1"/>
      <dgm:spPr/>
      <dgm:t>
        <a:bodyPr/>
        <a:lstStyle/>
        <a:p>
          <a:r>
            <a:rPr lang="lv-LV" sz="1600" dirty="0"/>
            <a:t>Kreatinīns 110 mkmol/l, GFĀ=58 ml/min (CKD-EPI)</a:t>
          </a:r>
          <a:endParaRPr lang="en-US" sz="1600" dirty="0"/>
        </a:p>
      </dgm:t>
    </dgm:pt>
    <dgm:pt modelId="{A58ED41A-CDB1-466F-9CBC-C1B764857A3D}" type="parTrans" cxnId="{56C33AA2-E716-4F81-A841-2BA7EB6623F3}">
      <dgm:prSet/>
      <dgm:spPr/>
      <dgm:t>
        <a:bodyPr/>
        <a:lstStyle/>
        <a:p>
          <a:endParaRPr lang="en-US"/>
        </a:p>
      </dgm:t>
    </dgm:pt>
    <dgm:pt modelId="{9ADC5BED-E3FE-423B-B82D-A04F399E47E6}" type="sibTrans" cxnId="{56C33AA2-E716-4F81-A841-2BA7EB6623F3}">
      <dgm:prSet/>
      <dgm:spPr/>
      <dgm:t>
        <a:bodyPr/>
        <a:lstStyle/>
        <a:p>
          <a:endParaRPr lang="en-US"/>
        </a:p>
      </dgm:t>
    </dgm:pt>
    <dgm:pt modelId="{5633A9C0-FFE1-4823-BDEC-38AB31C1FE9D}">
      <dgm:prSet custT="1"/>
      <dgm:spPr/>
      <dgm:t>
        <a:bodyPr/>
        <a:lstStyle/>
        <a:p>
          <a:r>
            <a:rPr lang="lv-LV" sz="1600" dirty="0"/>
            <a:t>HbA1c 6,5%</a:t>
          </a:r>
          <a:endParaRPr lang="en-US" sz="1600" dirty="0"/>
        </a:p>
      </dgm:t>
    </dgm:pt>
    <dgm:pt modelId="{70113209-D4C6-47AB-9735-E17E4FC41E1D}" type="parTrans" cxnId="{730303B5-6C19-451A-8CAC-FA3847CC6FE0}">
      <dgm:prSet/>
      <dgm:spPr/>
      <dgm:t>
        <a:bodyPr/>
        <a:lstStyle/>
        <a:p>
          <a:endParaRPr lang="en-US"/>
        </a:p>
      </dgm:t>
    </dgm:pt>
    <dgm:pt modelId="{B0E51129-8BA1-416F-9698-2ED14992F385}" type="sibTrans" cxnId="{730303B5-6C19-451A-8CAC-FA3847CC6FE0}">
      <dgm:prSet/>
      <dgm:spPr/>
      <dgm:t>
        <a:bodyPr/>
        <a:lstStyle/>
        <a:p>
          <a:endParaRPr lang="en-US"/>
        </a:p>
      </dgm:t>
    </dgm:pt>
    <dgm:pt modelId="{5AE73FCF-0F90-455B-8BD5-E6522371D6FB}">
      <dgm:prSet custT="1"/>
      <dgm:spPr/>
      <dgm:t>
        <a:bodyPr/>
        <a:lstStyle/>
        <a:p>
          <a:r>
            <a:rPr lang="lv-LV" sz="1600"/>
            <a:t>Urīna analīze bez būtiskas novirzes</a:t>
          </a:r>
          <a:endParaRPr lang="en-US" sz="1600"/>
        </a:p>
      </dgm:t>
    </dgm:pt>
    <dgm:pt modelId="{EC89C6BE-8E4F-4EBC-9901-9BEF56EC28D4}" type="parTrans" cxnId="{AAB97793-D5DA-44EF-B122-3C5B6B46A168}">
      <dgm:prSet/>
      <dgm:spPr/>
      <dgm:t>
        <a:bodyPr/>
        <a:lstStyle/>
        <a:p>
          <a:endParaRPr lang="en-US"/>
        </a:p>
      </dgm:t>
    </dgm:pt>
    <dgm:pt modelId="{5FD0BB65-4569-40E9-B07D-8158F51D9763}" type="sibTrans" cxnId="{AAB97793-D5DA-44EF-B122-3C5B6B46A168}">
      <dgm:prSet/>
      <dgm:spPr/>
      <dgm:t>
        <a:bodyPr/>
        <a:lstStyle/>
        <a:p>
          <a:endParaRPr lang="en-US"/>
        </a:p>
      </dgm:t>
    </dgm:pt>
    <dgm:pt modelId="{E488CE20-6F7D-4B6A-96BE-20C11494621A}">
      <dgm:prSet custT="1"/>
      <dgm:spPr/>
      <dgm:t>
        <a:bodyPr/>
        <a:lstStyle/>
        <a:p>
          <a:r>
            <a:rPr lang="lv-LV" sz="1600" dirty="0"/>
            <a:t>BNP 117 pg/ml</a:t>
          </a:r>
          <a:endParaRPr lang="en-US" sz="1600" dirty="0"/>
        </a:p>
      </dgm:t>
    </dgm:pt>
    <dgm:pt modelId="{4575A8CE-B59E-49D2-A837-D215A8A7A0CA}" type="parTrans" cxnId="{A4D03D8B-0C0C-47F4-AA14-E8A6B21D0E38}">
      <dgm:prSet/>
      <dgm:spPr/>
      <dgm:t>
        <a:bodyPr/>
        <a:lstStyle/>
        <a:p>
          <a:endParaRPr lang="en-US"/>
        </a:p>
      </dgm:t>
    </dgm:pt>
    <dgm:pt modelId="{FACB6FD4-49AF-4614-840F-3BFBB8FBEF5E}" type="sibTrans" cxnId="{A4D03D8B-0C0C-47F4-AA14-E8A6B21D0E38}">
      <dgm:prSet/>
      <dgm:spPr/>
      <dgm:t>
        <a:bodyPr/>
        <a:lstStyle/>
        <a:p>
          <a:endParaRPr lang="en-US"/>
        </a:p>
      </dgm:t>
    </dgm:pt>
    <dgm:pt modelId="{C84A09B0-1F40-45F7-9AEE-29B7DCE0A37C}" type="pres">
      <dgm:prSet presAssocID="{6C4C8DCB-0873-4727-8BE8-45D18A4CDE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D745AD7-0762-4572-8F42-8F7167AF15B1}" type="pres">
      <dgm:prSet presAssocID="{F1AF6D6C-B84B-47E0-9E96-5E4D5776D48A}" presName="hierRoot1" presStyleCnt="0"/>
      <dgm:spPr/>
    </dgm:pt>
    <dgm:pt modelId="{FEB02BDB-B556-48E1-AD3D-15DDF8624C86}" type="pres">
      <dgm:prSet presAssocID="{F1AF6D6C-B84B-47E0-9E96-5E4D5776D48A}" presName="composite" presStyleCnt="0"/>
      <dgm:spPr/>
    </dgm:pt>
    <dgm:pt modelId="{AC25634E-E8C9-4DFE-87A7-67C468169705}" type="pres">
      <dgm:prSet presAssocID="{F1AF6D6C-B84B-47E0-9E96-5E4D5776D48A}" presName="background" presStyleLbl="node0" presStyleIdx="0" presStyleCnt="4"/>
      <dgm:spPr/>
    </dgm:pt>
    <dgm:pt modelId="{DD010DC6-DE61-4E4E-AA15-E0F6B2EC8C7C}" type="pres">
      <dgm:prSet presAssocID="{F1AF6D6C-B84B-47E0-9E96-5E4D5776D48A}" presName="text" presStyleLbl="fgAcc0" presStyleIdx="0" presStyleCnt="4">
        <dgm:presLayoutVars>
          <dgm:chPref val="3"/>
        </dgm:presLayoutVars>
      </dgm:prSet>
      <dgm:spPr/>
    </dgm:pt>
    <dgm:pt modelId="{42DAA640-6D6B-4546-AF20-DC9ADFF02D74}" type="pres">
      <dgm:prSet presAssocID="{F1AF6D6C-B84B-47E0-9E96-5E4D5776D48A}" presName="hierChild2" presStyleCnt="0"/>
      <dgm:spPr/>
    </dgm:pt>
    <dgm:pt modelId="{DB381DD0-F701-498D-A96A-4B4E8A7EC4BD}" type="pres">
      <dgm:prSet presAssocID="{5633A9C0-FFE1-4823-BDEC-38AB31C1FE9D}" presName="hierRoot1" presStyleCnt="0"/>
      <dgm:spPr/>
    </dgm:pt>
    <dgm:pt modelId="{56CF1B68-89D0-459F-AEA6-5C2041744AF1}" type="pres">
      <dgm:prSet presAssocID="{5633A9C0-FFE1-4823-BDEC-38AB31C1FE9D}" presName="composite" presStyleCnt="0"/>
      <dgm:spPr/>
    </dgm:pt>
    <dgm:pt modelId="{2FD5F21B-83E2-4505-B7E0-1F5C6903B56A}" type="pres">
      <dgm:prSet presAssocID="{5633A9C0-FFE1-4823-BDEC-38AB31C1FE9D}" presName="background" presStyleLbl="node0" presStyleIdx="1" presStyleCnt="4"/>
      <dgm:spPr/>
    </dgm:pt>
    <dgm:pt modelId="{BF37AB37-5AB7-408F-9683-A9F6D5BC986D}" type="pres">
      <dgm:prSet presAssocID="{5633A9C0-FFE1-4823-BDEC-38AB31C1FE9D}" presName="text" presStyleLbl="fgAcc0" presStyleIdx="1" presStyleCnt="4">
        <dgm:presLayoutVars>
          <dgm:chPref val="3"/>
        </dgm:presLayoutVars>
      </dgm:prSet>
      <dgm:spPr/>
    </dgm:pt>
    <dgm:pt modelId="{72ADF45C-926F-4539-8740-3631B8C61817}" type="pres">
      <dgm:prSet presAssocID="{5633A9C0-FFE1-4823-BDEC-38AB31C1FE9D}" presName="hierChild2" presStyleCnt="0"/>
      <dgm:spPr/>
    </dgm:pt>
    <dgm:pt modelId="{1AA7C133-F991-490A-A63B-72281F7BB5CF}" type="pres">
      <dgm:prSet presAssocID="{5AE73FCF-0F90-455B-8BD5-E6522371D6FB}" presName="hierRoot1" presStyleCnt="0"/>
      <dgm:spPr/>
    </dgm:pt>
    <dgm:pt modelId="{A00C05AB-4EBE-4905-B72B-680DBFDB3E0C}" type="pres">
      <dgm:prSet presAssocID="{5AE73FCF-0F90-455B-8BD5-E6522371D6FB}" presName="composite" presStyleCnt="0"/>
      <dgm:spPr/>
    </dgm:pt>
    <dgm:pt modelId="{9D51A69C-F089-4C24-A78D-1EDE84807310}" type="pres">
      <dgm:prSet presAssocID="{5AE73FCF-0F90-455B-8BD5-E6522371D6FB}" presName="background" presStyleLbl="node0" presStyleIdx="2" presStyleCnt="4"/>
      <dgm:spPr/>
    </dgm:pt>
    <dgm:pt modelId="{2568B76C-F7D8-46FC-9D3A-60C89F8B0701}" type="pres">
      <dgm:prSet presAssocID="{5AE73FCF-0F90-455B-8BD5-E6522371D6FB}" presName="text" presStyleLbl="fgAcc0" presStyleIdx="2" presStyleCnt="4">
        <dgm:presLayoutVars>
          <dgm:chPref val="3"/>
        </dgm:presLayoutVars>
      </dgm:prSet>
      <dgm:spPr/>
    </dgm:pt>
    <dgm:pt modelId="{312034B7-767B-4508-8A8A-77CF91C575C1}" type="pres">
      <dgm:prSet presAssocID="{5AE73FCF-0F90-455B-8BD5-E6522371D6FB}" presName="hierChild2" presStyleCnt="0"/>
      <dgm:spPr/>
    </dgm:pt>
    <dgm:pt modelId="{DACBFADB-4F5B-45A1-A9B5-43437B327BF1}" type="pres">
      <dgm:prSet presAssocID="{E488CE20-6F7D-4B6A-96BE-20C11494621A}" presName="hierRoot1" presStyleCnt="0"/>
      <dgm:spPr/>
    </dgm:pt>
    <dgm:pt modelId="{C8685D69-7EA4-4BE0-A5BD-4401B90B0255}" type="pres">
      <dgm:prSet presAssocID="{E488CE20-6F7D-4B6A-96BE-20C11494621A}" presName="composite" presStyleCnt="0"/>
      <dgm:spPr/>
    </dgm:pt>
    <dgm:pt modelId="{51EB7FD1-106E-4F90-AC0E-65690A581E3C}" type="pres">
      <dgm:prSet presAssocID="{E488CE20-6F7D-4B6A-96BE-20C11494621A}" presName="background" presStyleLbl="node0" presStyleIdx="3" presStyleCnt="4"/>
      <dgm:spPr/>
    </dgm:pt>
    <dgm:pt modelId="{90340795-96D6-4057-A95A-C858210B3F30}" type="pres">
      <dgm:prSet presAssocID="{E488CE20-6F7D-4B6A-96BE-20C11494621A}" presName="text" presStyleLbl="fgAcc0" presStyleIdx="3" presStyleCnt="4">
        <dgm:presLayoutVars>
          <dgm:chPref val="3"/>
        </dgm:presLayoutVars>
      </dgm:prSet>
      <dgm:spPr/>
    </dgm:pt>
    <dgm:pt modelId="{829E4DBC-8FBE-41C9-8D23-5D63C6B8BBB0}" type="pres">
      <dgm:prSet presAssocID="{E488CE20-6F7D-4B6A-96BE-20C11494621A}" presName="hierChild2" presStyleCnt="0"/>
      <dgm:spPr/>
    </dgm:pt>
  </dgm:ptLst>
  <dgm:cxnLst>
    <dgm:cxn modelId="{952E5D06-FD0E-41C5-9F41-6C7FF4F70240}" type="presOf" srcId="{F1AF6D6C-B84B-47E0-9E96-5E4D5776D48A}" destId="{DD010DC6-DE61-4E4E-AA15-E0F6B2EC8C7C}" srcOrd="0" destOrd="0" presId="urn:microsoft.com/office/officeart/2005/8/layout/hierarchy1"/>
    <dgm:cxn modelId="{26A54523-80F5-4FF6-B790-3A505ACEE885}" type="presOf" srcId="{5AE73FCF-0F90-455B-8BD5-E6522371D6FB}" destId="{2568B76C-F7D8-46FC-9D3A-60C89F8B0701}" srcOrd="0" destOrd="0" presId="urn:microsoft.com/office/officeart/2005/8/layout/hierarchy1"/>
    <dgm:cxn modelId="{7FEB802C-D0D5-49B3-831F-A836D98C4C7A}" type="presOf" srcId="{5633A9C0-FFE1-4823-BDEC-38AB31C1FE9D}" destId="{BF37AB37-5AB7-408F-9683-A9F6D5BC986D}" srcOrd="0" destOrd="0" presId="urn:microsoft.com/office/officeart/2005/8/layout/hierarchy1"/>
    <dgm:cxn modelId="{D03B7981-5A32-4F0E-BD29-9D2634A2FBB2}" type="presOf" srcId="{E488CE20-6F7D-4B6A-96BE-20C11494621A}" destId="{90340795-96D6-4057-A95A-C858210B3F30}" srcOrd="0" destOrd="0" presId="urn:microsoft.com/office/officeart/2005/8/layout/hierarchy1"/>
    <dgm:cxn modelId="{A4D03D8B-0C0C-47F4-AA14-E8A6B21D0E38}" srcId="{6C4C8DCB-0873-4727-8BE8-45D18A4CDEE4}" destId="{E488CE20-6F7D-4B6A-96BE-20C11494621A}" srcOrd="3" destOrd="0" parTransId="{4575A8CE-B59E-49D2-A837-D215A8A7A0CA}" sibTransId="{FACB6FD4-49AF-4614-840F-3BFBB8FBEF5E}"/>
    <dgm:cxn modelId="{AAB97793-D5DA-44EF-B122-3C5B6B46A168}" srcId="{6C4C8DCB-0873-4727-8BE8-45D18A4CDEE4}" destId="{5AE73FCF-0F90-455B-8BD5-E6522371D6FB}" srcOrd="2" destOrd="0" parTransId="{EC89C6BE-8E4F-4EBC-9901-9BEF56EC28D4}" sibTransId="{5FD0BB65-4569-40E9-B07D-8158F51D9763}"/>
    <dgm:cxn modelId="{56C33AA2-E716-4F81-A841-2BA7EB6623F3}" srcId="{6C4C8DCB-0873-4727-8BE8-45D18A4CDEE4}" destId="{F1AF6D6C-B84B-47E0-9E96-5E4D5776D48A}" srcOrd="0" destOrd="0" parTransId="{A58ED41A-CDB1-466F-9CBC-C1B764857A3D}" sibTransId="{9ADC5BED-E3FE-423B-B82D-A04F399E47E6}"/>
    <dgm:cxn modelId="{730303B5-6C19-451A-8CAC-FA3847CC6FE0}" srcId="{6C4C8DCB-0873-4727-8BE8-45D18A4CDEE4}" destId="{5633A9C0-FFE1-4823-BDEC-38AB31C1FE9D}" srcOrd="1" destOrd="0" parTransId="{70113209-D4C6-47AB-9735-E17E4FC41E1D}" sibTransId="{B0E51129-8BA1-416F-9698-2ED14992F385}"/>
    <dgm:cxn modelId="{1EDD87F1-CFD1-472D-9AF8-3B304E062E54}" type="presOf" srcId="{6C4C8DCB-0873-4727-8BE8-45D18A4CDEE4}" destId="{C84A09B0-1F40-45F7-9AEE-29B7DCE0A37C}" srcOrd="0" destOrd="0" presId="urn:microsoft.com/office/officeart/2005/8/layout/hierarchy1"/>
    <dgm:cxn modelId="{0CEFD9D4-CBD3-4008-9E30-528556407DF0}" type="presParOf" srcId="{C84A09B0-1F40-45F7-9AEE-29B7DCE0A37C}" destId="{DD745AD7-0762-4572-8F42-8F7167AF15B1}" srcOrd="0" destOrd="0" presId="urn:microsoft.com/office/officeart/2005/8/layout/hierarchy1"/>
    <dgm:cxn modelId="{4852E0AF-CBE7-4BF0-8438-A0F5AEF0BD1D}" type="presParOf" srcId="{DD745AD7-0762-4572-8F42-8F7167AF15B1}" destId="{FEB02BDB-B556-48E1-AD3D-15DDF8624C86}" srcOrd="0" destOrd="0" presId="urn:microsoft.com/office/officeart/2005/8/layout/hierarchy1"/>
    <dgm:cxn modelId="{FBA050B8-77AD-4D96-B1E9-A521AEA21904}" type="presParOf" srcId="{FEB02BDB-B556-48E1-AD3D-15DDF8624C86}" destId="{AC25634E-E8C9-4DFE-87A7-67C468169705}" srcOrd="0" destOrd="0" presId="urn:microsoft.com/office/officeart/2005/8/layout/hierarchy1"/>
    <dgm:cxn modelId="{26972B92-FAF8-440C-AEED-B8F012CF9F69}" type="presParOf" srcId="{FEB02BDB-B556-48E1-AD3D-15DDF8624C86}" destId="{DD010DC6-DE61-4E4E-AA15-E0F6B2EC8C7C}" srcOrd="1" destOrd="0" presId="urn:microsoft.com/office/officeart/2005/8/layout/hierarchy1"/>
    <dgm:cxn modelId="{E1F06D6C-AEEF-4230-80C3-E3E15A5B2FE1}" type="presParOf" srcId="{DD745AD7-0762-4572-8F42-8F7167AF15B1}" destId="{42DAA640-6D6B-4546-AF20-DC9ADFF02D74}" srcOrd="1" destOrd="0" presId="urn:microsoft.com/office/officeart/2005/8/layout/hierarchy1"/>
    <dgm:cxn modelId="{3E0C4581-B20A-44BE-9463-3D6475F02449}" type="presParOf" srcId="{C84A09B0-1F40-45F7-9AEE-29B7DCE0A37C}" destId="{DB381DD0-F701-498D-A96A-4B4E8A7EC4BD}" srcOrd="1" destOrd="0" presId="urn:microsoft.com/office/officeart/2005/8/layout/hierarchy1"/>
    <dgm:cxn modelId="{6AE80B0B-64B6-45F0-AABC-4989AA7DEAB7}" type="presParOf" srcId="{DB381DD0-F701-498D-A96A-4B4E8A7EC4BD}" destId="{56CF1B68-89D0-459F-AEA6-5C2041744AF1}" srcOrd="0" destOrd="0" presId="urn:microsoft.com/office/officeart/2005/8/layout/hierarchy1"/>
    <dgm:cxn modelId="{F975B302-99A9-4AB6-851E-DA5F56930DDD}" type="presParOf" srcId="{56CF1B68-89D0-459F-AEA6-5C2041744AF1}" destId="{2FD5F21B-83E2-4505-B7E0-1F5C6903B56A}" srcOrd="0" destOrd="0" presId="urn:microsoft.com/office/officeart/2005/8/layout/hierarchy1"/>
    <dgm:cxn modelId="{65CF8706-076E-47C1-AEB5-7E3BAA6E8E4D}" type="presParOf" srcId="{56CF1B68-89D0-459F-AEA6-5C2041744AF1}" destId="{BF37AB37-5AB7-408F-9683-A9F6D5BC986D}" srcOrd="1" destOrd="0" presId="urn:microsoft.com/office/officeart/2005/8/layout/hierarchy1"/>
    <dgm:cxn modelId="{CD9A2F11-AA47-4909-960B-5A4D4A7EEB21}" type="presParOf" srcId="{DB381DD0-F701-498D-A96A-4B4E8A7EC4BD}" destId="{72ADF45C-926F-4539-8740-3631B8C61817}" srcOrd="1" destOrd="0" presId="urn:microsoft.com/office/officeart/2005/8/layout/hierarchy1"/>
    <dgm:cxn modelId="{7C42936E-0B8C-4AC4-A003-862FFCBBBCFE}" type="presParOf" srcId="{C84A09B0-1F40-45F7-9AEE-29B7DCE0A37C}" destId="{1AA7C133-F991-490A-A63B-72281F7BB5CF}" srcOrd="2" destOrd="0" presId="urn:microsoft.com/office/officeart/2005/8/layout/hierarchy1"/>
    <dgm:cxn modelId="{E696E58B-5462-42AE-BD7D-7A93054186F9}" type="presParOf" srcId="{1AA7C133-F991-490A-A63B-72281F7BB5CF}" destId="{A00C05AB-4EBE-4905-B72B-680DBFDB3E0C}" srcOrd="0" destOrd="0" presId="urn:microsoft.com/office/officeart/2005/8/layout/hierarchy1"/>
    <dgm:cxn modelId="{9C4CE0B0-45A2-4D9F-82AF-0D7145FF83B7}" type="presParOf" srcId="{A00C05AB-4EBE-4905-B72B-680DBFDB3E0C}" destId="{9D51A69C-F089-4C24-A78D-1EDE84807310}" srcOrd="0" destOrd="0" presId="urn:microsoft.com/office/officeart/2005/8/layout/hierarchy1"/>
    <dgm:cxn modelId="{7C0D78C0-FBF1-4751-97E8-DAE93116B39F}" type="presParOf" srcId="{A00C05AB-4EBE-4905-B72B-680DBFDB3E0C}" destId="{2568B76C-F7D8-46FC-9D3A-60C89F8B0701}" srcOrd="1" destOrd="0" presId="urn:microsoft.com/office/officeart/2005/8/layout/hierarchy1"/>
    <dgm:cxn modelId="{5ED736C6-B26C-4292-A228-7A48892EE0FE}" type="presParOf" srcId="{1AA7C133-F991-490A-A63B-72281F7BB5CF}" destId="{312034B7-767B-4508-8A8A-77CF91C575C1}" srcOrd="1" destOrd="0" presId="urn:microsoft.com/office/officeart/2005/8/layout/hierarchy1"/>
    <dgm:cxn modelId="{CF12B11F-6694-4186-977D-12DDDCAAADB4}" type="presParOf" srcId="{C84A09B0-1F40-45F7-9AEE-29B7DCE0A37C}" destId="{DACBFADB-4F5B-45A1-A9B5-43437B327BF1}" srcOrd="3" destOrd="0" presId="urn:microsoft.com/office/officeart/2005/8/layout/hierarchy1"/>
    <dgm:cxn modelId="{2404FFED-7993-4E64-9EC5-267C0866AC11}" type="presParOf" srcId="{DACBFADB-4F5B-45A1-A9B5-43437B327BF1}" destId="{C8685D69-7EA4-4BE0-A5BD-4401B90B0255}" srcOrd="0" destOrd="0" presId="urn:microsoft.com/office/officeart/2005/8/layout/hierarchy1"/>
    <dgm:cxn modelId="{879E867E-8830-457E-A214-92DE4DC77C0B}" type="presParOf" srcId="{C8685D69-7EA4-4BE0-A5BD-4401B90B0255}" destId="{51EB7FD1-106E-4F90-AC0E-65690A581E3C}" srcOrd="0" destOrd="0" presId="urn:microsoft.com/office/officeart/2005/8/layout/hierarchy1"/>
    <dgm:cxn modelId="{6B0BDDF2-64C3-42B2-BDCD-2BCCD794C514}" type="presParOf" srcId="{C8685D69-7EA4-4BE0-A5BD-4401B90B0255}" destId="{90340795-96D6-4057-A95A-C858210B3F30}" srcOrd="1" destOrd="0" presId="urn:microsoft.com/office/officeart/2005/8/layout/hierarchy1"/>
    <dgm:cxn modelId="{FDE93525-A175-4153-B3B0-86665BA67528}" type="presParOf" srcId="{DACBFADB-4F5B-45A1-A9B5-43437B327BF1}" destId="{829E4DBC-8FBE-41C9-8D23-5D63C6B8BBB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5634E-E8C9-4DFE-87A7-67C468169705}">
      <dsp:nvSpPr>
        <dsp:cNvPr id="0" name=""/>
        <dsp:cNvSpPr/>
      </dsp:nvSpPr>
      <dsp:spPr>
        <a:xfrm>
          <a:off x="2124" y="1152822"/>
          <a:ext cx="1516908" cy="9632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010DC6-DE61-4E4E-AA15-E0F6B2EC8C7C}">
      <dsp:nvSpPr>
        <dsp:cNvPr id="0" name=""/>
        <dsp:cNvSpPr/>
      </dsp:nvSpPr>
      <dsp:spPr>
        <a:xfrm>
          <a:off x="170669" y="1312940"/>
          <a:ext cx="1516908" cy="9632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Kreatinīns 110 mkmol/l, GFĀ=58 ml/min (CKD-EPI)</a:t>
          </a:r>
          <a:endParaRPr lang="en-US" sz="1600" kern="1200" dirty="0"/>
        </a:p>
      </dsp:txBody>
      <dsp:txXfrm>
        <a:off x="198881" y="1341152"/>
        <a:ext cx="1460484" cy="906812"/>
      </dsp:txXfrm>
    </dsp:sp>
    <dsp:sp modelId="{2FD5F21B-83E2-4505-B7E0-1F5C6903B56A}">
      <dsp:nvSpPr>
        <dsp:cNvPr id="0" name=""/>
        <dsp:cNvSpPr/>
      </dsp:nvSpPr>
      <dsp:spPr>
        <a:xfrm>
          <a:off x="1856123" y="1152822"/>
          <a:ext cx="1516908" cy="9632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37AB37-5AB7-408F-9683-A9F6D5BC986D}">
      <dsp:nvSpPr>
        <dsp:cNvPr id="0" name=""/>
        <dsp:cNvSpPr/>
      </dsp:nvSpPr>
      <dsp:spPr>
        <a:xfrm>
          <a:off x="2024668" y="1312940"/>
          <a:ext cx="1516908" cy="9632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HbA1c 6,5%</a:t>
          </a:r>
          <a:endParaRPr lang="en-US" sz="1600" kern="1200" dirty="0"/>
        </a:p>
      </dsp:txBody>
      <dsp:txXfrm>
        <a:off x="2052880" y="1341152"/>
        <a:ext cx="1460484" cy="906812"/>
      </dsp:txXfrm>
    </dsp:sp>
    <dsp:sp modelId="{9D51A69C-F089-4C24-A78D-1EDE84807310}">
      <dsp:nvSpPr>
        <dsp:cNvPr id="0" name=""/>
        <dsp:cNvSpPr/>
      </dsp:nvSpPr>
      <dsp:spPr>
        <a:xfrm>
          <a:off x="3710122" y="1152822"/>
          <a:ext cx="1516908" cy="9632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68B76C-F7D8-46FC-9D3A-60C89F8B0701}">
      <dsp:nvSpPr>
        <dsp:cNvPr id="0" name=""/>
        <dsp:cNvSpPr/>
      </dsp:nvSpPr>
      <dsp:spPr>
        <a:xfrm>
          <a:off x="3878668" y="1312940"/>
          <a:ext cx="1516908" cy="9632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/>
            <a:t>Urīna analīze bez būtiskas novirzes</a:t>
          </a:r>
          <a:endParaRPr lang="en-US" sz="1600" kern="1200"/>
        </a:p>
      </dsp:txBody>
      <dsp:txXfrm>
        <a:off x="3906880" y="1341152"/>
        <a:ext cx="1460484" cy="906812"/>
      </dsp:txXfrm>
    </dsp:sp>
    <dsp:sp modelId="{51EB7FD1-106E-4F90-AC0E-65690A581E3C}">
      <dsp:nvSpPr>
        <dsp:cNvPr id="0" name=""/>
        <dsp:cNvSpPr/>
      </dsp:nvSpPr>
      <dsp:spPr>
        <a:xfrm>
          <a:off x="5564121" y="1152822"/>
          <a:ext cx="1516908" cy="9632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340795-96D6-4057-A95A-C858210B3F30}">
      <dsp:nvSpPr>
        <dsp:cNvPr id="0" name=""/>
        <dsp:cNvSpPr/>
      </dsp:nvSpPr>
      <dsp:spPr>
        <a:xfrm>
          <a:off x="5732667" y="1312940"/>
          <a:ext cx="1516908" cy="9632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BNP 117 pg/ml</a:t>
          </a:r>
          <a:endParaRPr lang="en-US" sz="1600" kern="1200" dirty="0"/>
        </a:p>
      </dsp:txBody>
      <dsp:txXfrm>
        <a:off x="5760879" y="1341152"/>
        <a:ext cx="1460484" cy="906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98B85-BAD1-40FC-9533-ECE3E20D05B1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A59CB-3835-4A56-B4B3-5C7440D1B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590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59CB-3835-4A56-B4B3-5C7440D1B21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77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8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Elektrokardiogramma </a:t>
            </a:r>
            <a:r>
              <a:rPr lang="lv-LV" sz="18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Ātriju</a:t>
            </a:r>
            <a:r>
              <a:rPr lang="lv-LV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18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fibrilācija</a:t>
            </a:r>
            <a:r>
              <a:rPr lang="lv-LV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vidējo kambaru frekvenci 88 x/minūtē. Nespecifiskas ST-T izmaiņas. </a:t>
            </a:r>
            <a:endParaRPr lang="lv-LV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59CB-3835-4A56-B4B3-5C7440D1B21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190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59CB-3835-4A56-B4B3-5C7440D1B21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672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5CA94-F65E-1778-680C-AAEA21CE3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3FA3E2-8674-2D9A-8185-2A411DB8F8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F3696-0668-D3FC-86CC-AA53129D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B7175-E8AE-68FB-D25F-032AFEF5B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03743-DFC7-97CF-51E2-8B15896F8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396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7F551-A8A1-3575-7640-A4A3B11AD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911F8-60FE-4F50-742C-3C88831EE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789B2-25DB-3A92-16FB-72B8B1B37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93CD9-D606-3C62-645B-A1A15826E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DEADE-A4AD-A4A2-ED4E-F60AF1552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12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2096D-13B1-A4EB-E001-4C1AC44DC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EE643-DBD3-F597-1C9D-1BE1C91C6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3AD1C-4B68-9F72-00E8-BED39B9D6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5FBDF-83CC-1265-9290-2853DC8C1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F5882-F5C5-521E-4045-21E5B0534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95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A3530-2E90-AFE4-4656-9E0CC55AD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8DDA-5997-2BA0-3A53-0468F04D7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2DB5DE-BA31-F288-73C0-7A4213CD0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2116E-982D-E9A1-8E36-E5F6778A8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20045-31D9-4D7F-3E1A-69F2C1D5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77B38C-68D2-BA04-3344-460DABEFE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117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B1A74-476C-7315-7D75-18E4C9300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8736D-6EE5-2313-B28F-C0D566BAE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55FAE-FA13-CD1F-93B5-410B055E9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9CBA6-9539-C6A4-F9CF-1FBD993015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6040D6-C16B-4B1D-D487-15688706B3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933830-B8B1-DB7B-0158-0E94743E6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D36F8A-81BE-8288-6CA6-8193505FC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200B2D-E4B5-431E-3C85-997A4103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55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9E5C4-94F8-1516-A503-62BDD0DB8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0BC633-2914-A513-2838-013B81C5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8F89F5-334C-209A-BA06-AC00F7703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09BB1F-9199-4641-00E2-6C3A0186C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272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F93BE9-88FB-3B29-312F-18B92D69B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3DCCDE-DEAD-0D7E-2B93-197AAA16C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3FBEF-0F00-B7E9-9F72-8E371DC77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422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617AF-4D6F-5868-31C5-1EEE749AE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F62F3-C418-2032-8F94-53BBD5078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9BE92-B2F6-7273-494B-4B4A33A25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5FB44-AA89-9D15-9D4C-3C99B9B29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C553D-85D4-D6AB-9BFA-8EC8D514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7291B7-234C-B60B-61E5-AA281CBDF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093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F8BBF-2546-1623-78D6-4ACC768A1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EF41EB-7624-FB30-09A1-179AF7AECD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F61BE-16CE-E606-30EC-E45DB660DD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00619F-0851-342C-6CFE-692B1F770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711E75-2EC9-1F51-8E72-D8B83F6EB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0F1659-1DDB-8169-C575-0E28ED0AF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61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3CC86-E29F-9FA0-44BA-69AE1652A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44F793-A571-B57B-2E39-AA7F2CA9C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50F9A-E446-E3B8-44F3-E1973C7C4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603CC-2330-2694-3B04-412674235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7C1E6-DEF0-7CD9-6DED-31F78F1F9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78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F69FA6-82F6-B3F8-A05C-C8AFDFACD4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6DEA89-D066-ADBA-8F7C-785CB710DB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43E68-E926-74D6-9ADD-61B4A6FD4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DC138-0E98-1D04-F3ED-275C625C0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8479E-9963-6A77-5F83-5045048CE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852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FEE9D2-F1F2-5E16-4508-78A7B2A6B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9B16B-6066-25E7-6C59-32BD61CFA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319E5-BDD2-274C-F868-77ECFB4F15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B445FB-BD3A-44B3-89D9-A6BD5B14E837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7341B-0B5C-6222-251A-A7FD69F06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3A5ED-3E34-C3C1-37D4-0CAED2CCE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5B92BB-80EA-4C5F-954B-EC9BA024D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021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DADC5-D400-CFCE-3DCF-F0F0FDCE31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/>
              <a:t>Klīniskais gadījums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CB53E9-73A3-992E-F331-384817C62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514" y="4079875"/>
            <a:ext cx="6923314" cy="1655762"/>
          </a:xfrm>
        </p:spPr>
        <p:txBody>
          <a:bodyPr>
            <a:normAutofit lnSpcReduction="10000"/>
          </a:bodyPr>
          <a:lstStyle/>
          <a:p>
            <a:r>
              <a:rPr lang="lv-LV" dirty="0"/>
              <a:t>Nefroloģijas rezidente</a:t>
            </a:r>
          </a:p>
          <a:p>
            <a:r>
              <a:rPr lang="lv-LV" dirty="0"/>
              <a:t>Dr. Ieva Muižniece</a:t>
            </a:r>
          </a:p>
          <a:p>
            <a:r>
              <a:rPr lang="lv-LV" dirty="0"/>
              <a:t>P. Stradiņa KUS</a:t>
            </a:r>
          </a:p>
          <a:p>
            <a:r>
              <a:rPr lang="lv-LV" dirty="0"/>
              <a:t>30.05.2024.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689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2C7FFDE-3971-1357-7624-41666BB59456}"/>
              </a:ext>
            </a:extLst>
          </p:cNvPr>
          <p:cNvSpPr/>
          <p:nvPr/>
        </p:nvSpPr>
        <p:spPr>
          <a:xfrm>
            <a:off x="1074144" y="642257"/>
            <a:ext cx="3135086" cy="55734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lv-LV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6627788-51E7-0C33-F630-DE91A4AD1F28}"/>
              </a:ext>
            </a:extLst>
          </p:cNvPr>
          <p:cNvSpPr/>
          <p:nvPr/>
        </p:nvSpPr>
        <p:spPr>
          <a:xfrm>
            <a:off x="4758596" y="642257"/>
            <a:ext cx="3135086" cy="55734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Anamnēzē zināms:</a:t>
            </a:r>
          </a:p>
          <a:p>
            <a:pPr lvl="1" algn="just"/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Koronāra sirds slimība. </a:t>
            </a:r>
          </a:p>
          <a:p>
            <a:pPr lvl="1" algn="just"/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Stabila slodzes stenokardija I-II FK</a:t>
            </a:r>
          </a:p>
          <a:p>
            <a:pPr lvl="1" algn="just"/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PCI D1 ar DES 2020.g. XII</a:t>
            </a:r>
          </a:p>
          <a:p>
            <a:pPr lvl="1" algn="just"/>
            <a:r>
              <a:rPr lang="lv-LV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Ātriju</a:t>
            </a:r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v-LV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fibrillācija</a:t>
            </a:r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lv-LV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persistējoša</a:t>
            </a:r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forma</a:t>
            </a:r>
          </a:p>
          <a:p>
            <a:pPr lvl="1" algn="just"/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Hroniska sirds mazspēja I FK, saglabātu KKIF=58% </a:t>
            </a:r>
            <a:r>
              <a:rPr lang="lv-LV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Dislipidēmija</a:t>
            </a:r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algn="just"/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Smags </a:t>
            </a:r>
            <a:r>
              <a:rPr lang="lv-LV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nekrotizējošs</a:t>
            </a:r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v-LV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pankreatīts</a:t>
            </a:r>
            <a:r>
              <a:rPr lang="lv-LV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2023.g. VIII-IX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6F1508-98B6-91F6-5AFB-152540756036}"/>
              </a:ext>
            </a:extLst>
          </p:cNvPr>
          <p:cNvSpPr/>
          <p:nvPr/>
        </p:nvSpPr>
        <p:spPr>
          <a:xfrm>
            <a:off x="8683128" y="642257"/>
            <a:ext cx="3135086" cy="55734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v-LV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Stacionēts PSKUS kardioloģijas nodaļā 2023.g. X ar sūdzībām par diskomfortu aiz krūšu kaula, ko provocē slodze,  aizdusu, vieglu </a:t>
            </a:r>
            <a:r>
              <a:rPr lang="lv-LV" sz="2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hiperhidrāciju</a:t>
            </a:r>
            <a:r>
              <a:rPr lang="lv-LV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 Pēc </a:t>
            </a:r>
            <a:r>
              <a:rPr lang="lv-LV" sz="2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pankreatīta</a:t>
            </a:r>
            <a:r>
              <a:rPr lang="lv-LV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zaudējis svaru.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352CC2-7122-6618-8EE1-23502263F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593" y="1549392"/>
            <a:ext cx="2686188" cy="41023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ED1CB7-96B1-DEBF-7542-55D00577CC21}"/>
              </a:ext>
            </a:extLst>
          </p:cNvPr>
          <p:cNvSpPr txBox="1"/>
          <p:nvPr/>
        </p:nvSpPr>
        <p:spPr>
          <a:xfrm>
            <a:off x="1436914" y="979714"/>
            <a:ext cx="25478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4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Vīrietis</a:t>
            </a:r>
            <a:r>
              <a:rPr lang="lv-LV" sz="20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71 g.v. 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09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27F70A-E301-39C5-A648-B289CD21B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Laboratori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FCD74-420A-9EE4-0C72-1FEE17E580A0}"/>
              </a:ext>
            </a:extLst>
          </p:cNvPr>
          <p:cNvSpPr txBox="1"/>
          <p:nvPr/>
        </p:nvSpPr>
        <p:spPr>
          <a:xfrm>
            <a:off x="1055715" y="2508105"/>
            <a:ext cx="5040285" cy="3632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GFĀ=</a:t>
            </a:r>
            <a:r>
              <a:rPr lang="en-US" sz="2000"/>
              <a:t>64</a:t>
            </a:r>
            <a:r>
              <a:rPr lang="en-US" sz="2000" dirty="0"/>
              <a:t> ml/min (CKD-EPI)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HbA1c </a:t>
            </a:r>
            <a:r>
              <a:rPr lang="en-US" sz="2000"/>
              <a:t>6,3</a:t>
            </a:r>
            <a:r>
              <a:rPr lang="en-US" sz="2000" dirty="0"/>
              <a:t>%</a:t>
            </a:r>
            <a:endParaRPr lang="en-US" sz="20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BNP 97 pg/ml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06C5DA9-955E-20C8-4009-8C6C1BCBD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094" y="265258"/>
            <a:ext cx="4937759" cy="36539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6EA715-F611-1DBE-6314-CB462B934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094" y="3927486"/>
            <a:ext cx="4911693" cy="204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962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21DCB-218F-AC9D-3F76-991E38DCA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/>
              <a:t>Objektīvi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C4C23-0BC1-689D-87C4-184DCA40F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Vispārējais stāvoklis relatīvi apmierinošs, kontaktam pieejams. </a:t>
            </a:r>
          </a:p>
          <a:p>
            <a:r>
              <a:rPr lang="lv-LV" dirty="0"/>
              <a:t>Āda ir silta, sausa. </a:t>
            </a:r>
          </a:p>
          <a:p>
            <a:r>
              <a:rPr lang="lv-LV" dirty="0"/>
              <a:t>Nelielas tūskas uz apakšstilbiem. </a:t>
            </a:r>
          </a:p>
          <a:p>
            <a:r>
              <a:rPr lang="lv-LV" dirty="0" err="1"/>
              <a:t>Cor</a:t>
            </a:r>
            <a:r>
              <a:rPr lang="lv-LV" dirty="0"/>
              <a:t> </a:t>
            </a:r>
            <a:r>
              <a:rPr lang="lv-LV" dirty="0" err="1"/>
              <a:t>aritm</a:t>
            </a:r>
            <a:r>
              <a:rPr lang="lv-LV" dirty="0"/>
              <a:t>., ~95 x’, TA=105/60 </a:t>
            </a:r>
            <a:r>
              <a:rPr lang="lv-LV" dirty="0" err="1"/>
              <a:t>mmHg</a:t>
            </a:r>
            <a:r>
              <a:rPr lang="lv-LV" dirty="0"/>
              <a:t> st. (ikdienas TA~100-110/60 </a:t>
            </a:r>
            <a:r>
              <a:rPr lang="lv-LV" dirty="0" err="1"/>
              <a:t>mmHg</a:t>
            </a:r>
            <a:r>
              <a:rPr lang="lv-LV" dirty="0"/>
              <a:t> </a:t>
            </a:r>
            <a:r>
              <a:rPr lang="lv-LV" dirty="0" err="1"/>
              <a:t>st</a:t>
            </a:r>
            <a:r>
              <a:rPr lang="lv-LV" dirty="0"/>
              <a:t>). </a:t>
            </a:r>
          </a:p>
          <a:p>
            <a:r>
              <a:rPr lang="lv-LV" dirty="0"/>
              <a:t>Elpo 16x’, vezikulāri, trokšņus nedzird, SpO2=95% telpas gaisā. </a:t>
            </a:r>
          </a:p>
          <a:p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1755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BF192AE-9B71-4B4B-1971-CC3973EA860E}"/>
              </a:ext>
            </a:extLst>
          </p:cNvPr>
          <p:cNvSpPr/>
          <p:nvPr/>
        </p:nvSpPr>
        <p:spPr>
          <a:xfrm>
            <a:off x="728949" y="642257"/>
            <a:ext cx="3135086" cy="55734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v-LV" sz="2000" dirty="0"/>
              <a:t>Veikta EKG, kur ātriju fibrilācija ~ 88x’. Normogramma. Nespecifiskas ST-T izmaiņas.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93D0F33-0AB0-1EDA-4336-AFD0B8B8FE9A}"/>
              </a:ext>
            </a:extLst>
          </p:cNvPr>
          <p:cNvSpPr/>
          <p:nvPr/>
        </p:nvSpPr>
        <p:spPr>
          <a:xfrm>
            <a:off x="4528457" y="642257"/>
            <a:ext cx="3135086" cy="55734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v-LV" sz="2000" dirty="0">
                <a:solidFill>
                  <a:schemeClr val="bg1"/>
                </a:solidFill>
              </a:rPr>
              <a:t>Ambulatori veikta TTEhoKG, kur kreisā kambara miokarda neizteikta hipertrofija. Saglabāta kreisā kambara izsviedes frakcija – 58%. Dilatēti abi </a:t>
            </a:r>
            <a:r>
              <a:rPr lang="lv-LV" sz="2000" dirty="0" err="1">
                <a:solidFill>
                  <a:schemeClr val="bg1"/>
                </a:solidFill>
              </a:rPr>
              <a:t>ātriji</a:t>
            </a:r>
            <a:r>
              <a:rPr lang="lv-LV" sz="2000" dirty="0">
                <a:solidFill>
                  <a:schemeClr val="bg1"/>
                </a:solidFill>
              </a:rPr>
              <a:t>, KP tilpuma indekss (LAVI) 45 ml/m2.</a:t>
            </a:r>
          </a:p>
          <a:p>
            <a:pPr algn="just"/>
            <a:endParaRPr lang="lv-LV" sz="2000" dirty="0">
              <a:solidFill>
                <a:schemeClr val="bg1"/>
              </a:solidFill>
            </a:endParaRPr>
          </a:p>
          <a:p>
            <a:pPr algn="just"/>
            <a:r>
              <a:rPr lang="lv-LV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lv-LV" sz="2000" dirty="0">
                <a:solidFill>
                  <a:schemeClr val="bg1"/>
                </a:solidFill>
              </a:rPr>
              <a:t>Veikta PCI LAD ar DES.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BA27020-CC29-B333-4C42-C2EAFC1C48BA}"/>
              </a:ext>
            </a:extLst>
          </p:cNvPr>
          <p:cNvSpPr/>
          <p:nvPr/>
        </p:nvSpPr>
        <p:spPr>
          <a:xfrm>
            <a:off x="8327965" y="642257"/>
            <a:ext cx="3135086" cy="55734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anose="05000000000000000000" pitchFamily="2" charset="2"/>
              <a:buChar char="à"/>
            </a:pPr>
            <a:r>
              <a:rPr lang="lv-LV" sz="20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Procedūra bez komplikācijām un pacients izrakstīts.</a:t>
            </a:r>
          </a:p>
          <a:p>
            <a:pPr algn="just">
              <a:buFont typeface="Wingdings" panose="05000000000000000000" pitchFamily="2" charset="2"/>
              <a:buChar char="à"/>
            </a:pPr>
            <a:endParaRPr lang="lv-LV" sz="2000" dirty="0"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algn="just"/>
            <a:r>
              <a:rPr lang="lv-LV" sz="2000" u="sng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Medikamentozā terapija:</a:t>
            </a:r>
            <a:r>
              <a:rPr lang="lv-LV" sz="20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v-LV" sz="20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T. </a:t>
            </a:r>
            <a:r>
              <a:rPr lang="en-GB" sz="2000" dirty="0" err="1"/>
              <a:t>Clopidogrelum</a:t>
            </a:r>
            <a:r>
              <a:rPr lang="en-GB" sz="2000" dirty="0"/>
              <a:t>, </a:t>
            </a:r>
            <a:r>
              <a:rPr lang="en-GB" sz="2000" dirty="0" err="1"/>
              <a:t>Acidum</a:t>
            </a:r>
            <a:r>
              <a:rPr lang="en-GB" sz="2000" dirty="0"/>
              <a:t> </a:t>
            </a:r>
            <a:r>
              <a:rPr lang="en-GB" sz="2000" dirty="0" err="1"/>
              <a:t>acetylsalicylicum</a:t>
            </a:r>
            <a:r>
              <a:rPr lang="lv-LV" sz="2000" dirty="0"/>
              <a:t> 75/100 mg;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v-LV" sz="2000" dirty="0" err="1"/>
              <a:t>T.Betaxolol</a:t>
            </a:r>
            <a:r>
              <a:rPr lang="lv-LV" sz="2000" dirty="0"/>
              <a:t> 10 mg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v-LV" sz="2000" dirty="0" err="1"/>
              <a:t>T.Spironolaktonum</a:t>
            </a:r>
            <a:r>
              <a:rPr lang="lv-LV" sz="2000" dirty="0"/>
              <a:t> 25 mg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v-LV" sz="2000" dirty="0"/>
              <a:t>T.Edoxabani 60 mg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v-LV" sz="2000" dirty="0"/>
              <a:t>T.Torasemidi 10 mg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v-LV" sz="2000" dirty="0"/>
              <a:t>T.Rosuvastatin/Ezetimibe 20/10 mg;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v-LV" sz="2000" dirty="0"/>
              <a:t>T. Pantoprasoli 20 mg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9235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CF279-7674-1BD6-43F8-BFEB4268D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055"/>
            <a:ext cx="10515600" cy="1325563"/>
          </a:xfrm>
        </p:spPr>
        <p:txBody>
          <a:bodyPr/>
          <a:lstStyle/>
          <a:p>
            <a:pPr algn="ctr"/>
            <a:r>
              <a:rPr lang="lv-LV" dirty="0"/>
              <a:t>TTEhoKG</a:t>
            </a:r>
            <a:r>
              <a:rPr lang="lv-LV" dirty="0">
                <a:highlight>
                  <a:srgbClr val="FFFF00"/>
                </a:highlight>
              </a:rPr>
              <a:t> </a:t>
            </a: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FEAB46-835D-19C6-1C2E-50C2A72F6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1147" y="1257826"/>
            <a:ext cx="4599161" cy="541611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99E2EF-1397-3A06-D1B4-6CD9FEC0A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255" y="1233817"/>
            <a:ext cx="5439011" cy="484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2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DFE8D0-6A66-3EC5-ED00-BAC145C1D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57160"/>
            <a:ext cx="3374136" cy="2543680"/>
          </a:xfrm>
        </p:spPr>
        <p:txBody>
          <a:bodyPr>
            <a:normAutofit/>
          </a:bodyPr>
          <a:lstStyle/>
          <a:p>
            <a:r>
              <a:rPr lang="lv-LV" sz="5200" dirty="0"/>
              <a:t>Laboratori</a:t>
            </a:r>
            <a:endParaRPr lang="en-GB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4C27CDC-322A-2134-3000-68A5023C42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507121"/>
              </p:ext>
            </p:extLst>
          </p:nvPr>
        </p:nvGraphicFramePr>
        <p:xfrm>
          <a:off x="4574793" y="1790700"/>
          <a:ext cx="72517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20C6875-47F1-7E46-CDA7-AA27200A6146}"/>
              </a:ext>
            </a:extLst>
          </p:cNvPr>
          <p:cNvSpPr txBox="1"/>
          <p:nvPr/>
        </p:nvSpPr>
        <p:spPr>
          <a:xfrm>
            <a:off x="934645" y="713482"/>
            <a:ext cx="105283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lv-LV" sz="3200" dirty="0"/>
              <a:t>2023.g. XI atkārtoti stacionēts P. Stradiņa KUS, lai atjaunotu sinusa ritmu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916CF-A66C-7FDD-AB43-DA7F2AC48001}"/>
              </a:ext>
            </a:extLst>
          </p:cNvPr>
          <p:cNvSpPr txBox="1"/>
          <p:nvPr/>
        </p:nvSpPr>
        <p:spPr>
          <a:xfrm>
            <a:off x="1344810" y="5078402"/>
            <a:ext cx="9763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400" dirty="0"/>
              <a:t>Veikta radiofrekvences katetra ablācija – plaušu vēnu izolāciju un </a:t>
            </a:r>
            <a:r>
              <a:rPr lang="lv-LV" sz="2400" dirty="0" err="1"/>
              <a:t>elektrokardioversiju</a:t>
            </a:r>
            <a:r>
              <a:rPr lang="lv-LV" sz="2400" dirty="0"/>
              <a:t> </a:t>
            </a:r>
            <a:r>
              <a:rPr lang="lv-LV" sz="2400" dirty="0">
                <a:sym typeface="Wingdings" panose="05000000000000000000" pitchFamily="2" charset="2"/>
              </a:rPr>
              <a:t> </a:t>
            </a:r>
            <a:r>
              <a:rPr lang="lv-LV" sz="2400" dirty="0"/>
              <a:t> atjaunots sinusa ritms. </a:t>
            </a:r>
          </a:p>
        </p:txBody>
      </p:sp>
    </p:spTree>
    <p:extLst>
      <p:ext uri="{BB962C8B-B14F-4D97-AF65-F5344CB8AC3E}">
        <p14:creationId xmlns:p14="http://schemas.microsoft.com/office/powerpoint/2010/main" val="36205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16CEA-C68F-2E4B-809A-B1AE698ED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850900"/>
            <a:ext cx="5735682" cy="491258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lv-LV" u="sng" dirty="0"/>
          </a:p>
          <a:p>
            <a:pPr marL="0" indent="0">
              <a:buNone/>
            </a:pPr>
            <a:r>
              <a:rPr lang="lv-LV" u="sng" dirty="0"/>
              <a:t>Terapija: </a:t>
            </a:r>
          </a:p>
          <a:p>
            <a:pPr lvl="1"/>
            <a:r>
              <a:rPr lang="lv-LV" dirty="0"/>
              <a:t>Tab. </a:t>
            </a:r>
            <a:r>
              <a:rPr lang="lv-LV" dirty="0" err="1"/>
              <a:t>Clopidogrel</a:t>
            </a:r>
            <a:r>
              <a:rPr lang="lv-LV" dirty="0"/>
              <a:t> 75 mg </a:t>
            </a:r>
          </a:p>
          <a:p>
            <a:pPr lvl="1"/>
            <a:r>
              <a:rPr lang="lv-LV" dirty="0"/>
              <a:t>Tab. </a:t>
            </a:r>
            <a:r>
              <a:rPr lang="lv-LV" dirty="0" err="1"/>
              <a:t>Edoxaban</a:t>
            </a:r>
            <a:r>
              <a:rPr lang="lv-LV" dirty="0"/>
              <a:t> 60 mg </a:t>
            </a:r>
          </a:p>
          <a:p>
            <a:pPr lvl="1"/>
            <a:r>
              <a:rPr lang="lv-LV" dirty="0"/>
              <a:t>Tab. </a:t>
            </a:r>
            <a:r>
              <a:rPr lang="lv-LV" dirty="0" err="1"/>
              <a:t>Dronedaronum</a:t>
            </a:r>
            <a:r>
              <a:rPr lang="lv-LV" dirty="0"/>
              <a:t> 400 mg x2</a:t>
            </a:r>
          </a:p>
          <a:p>
            <a:pPr lvl="1"/>
            <a:r>
              <a:rPr lang="lv-LV" dirty="0"/>
              <a:t>Tab. </a:t>
            </a:r>
            <a:r>
              <a:rPr lang="lv-LV" dirty="0" err="1"/>
              <a:t>Spironolactone</a:t>
            </a:r>
            <a:r>
              <a:rPr lang="lv-LV" dirty="0"/>
              <a:t> 25 mg </a:t>
            </a:r>
          </a:p>
          <a:p>
            <a:pPr lvl="1"/>
            <a:r>
              <a:rPr lang="lv-LV" dirty="0" err="1"/>
              <a:t>Caps</a:t>
            </a:r>
            <a:r>
              <a:rPr lang="lv-LV" dirty="0"/>
              <a:t>. </a:t>
            </a:r>
            <a:r>
              <a:rPr lang="lv-LV" dirty="0" err="1"/>
              <a:t>Rosuvastatin</a:t>
            </a:r>
            <a:r>
              <a:rPr lang="lv-LV" dirty="0"/>
              <a:t>/</a:t>
            </a:r>
            <a:r>
              <a:rPr lang="lv-LV" dirty="0" err="1"/>
              <a:t>Ezetimibe</a:t>
            </a:r>
            <a:r>
              <a:rPr lang="lv-LV" dirty="0"/>
              <a:t> 10/10 mg </a:t>
            </a:r>
          </a:p>
          <a:p>
            <a:pPr lvl="1"/>
            <a:r>
              <a:rPr lang="lv-LV" dirty="0"/>
              <a:t>Tab. </a:t>
            </a:r>
            <a:r>
              <a:rPr lang="lv-LV" dirty="0" err="1"/>
              <a:t>Pantoprasole</a:t>
            </a:r>
            <a:r>
              <a:rPr lang="lv-LV" dirty="0"/>
              <a:t> 20 mg 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pPr algn="ctr"/>
            <a:endParaRPr lang="lv-LV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761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16CEA-C68F-2E4B-809A-B1AE698ED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0510" y="850901"/>
            <a:ext cx="4701389" cy="4436324"/>
          </a:xfrm>
        </p:spPr>
        <p:txBody>
          <a:bodyPr anchor="t">
            <a:normAutofit fontScale="92500" lnSpcReduction="20000"/>
          </a:bodyPr>
          <a:lstStyle/>
          <a:p>
            <a:pPr algn="ctr"/>
            <a:r>
              <a:rPr lang="lv-LV" dirty="0">
                <a:latin typeface="+mj-lt"/>
              </a:rPr>
              <a:t>2024.g. IV atkārtoti stacionēts kardioloģijas nodaļā ar sūdzībām par persistējošu ātriju fibrilāciju, kas atjaunojusies drīz pēc RFKA.  Sūdzības par aizdusu, vājumu. </a:t>
            </a:r>
          </a:p>
          <a:p>
            <a:pPr algn="ctr"/>
            <a:endParaRPr lang="lv-LV" dirty="0">
              <a:latin typeface="+mj-lt"/>
            </a:endParaRPr>
          </a:p>
          <a:p>
            <a:pPr algn="ctr"/>
            <a:r>
              <a:rPr lang="lv-LV" dirty="0">
                <a:latin typeface="+mj-lt"/>
              </a:rPr>
              <a:t>Veikta TEEhoKG, kur </a:t>
            </a:r>
            <a:r>
              <a:rPr lang="lv-LV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lv-LV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rombus kreisā ātrija austiņā un labā ātrija austiņā nevizualizē. Mitrāla regurgitācija  - II pakāpe. Trikuspidāla regurgitācija – I pakāpe. </a:t>
            </a:r>
            <a:r>
              <a:rPr lang="lv-LV" dirty="0">
                <a:latin typeface="+mj-lt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1B723C-63F5-0803-DC95-3AF9F5CCB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" y="781637"/>
            <a:ext cx="6153828" cy="343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7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16CEA-C68F-2E4B-809A-B1AE698ED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743" y="1011364"/>
            <a:ext cx="4878478" cy="2862780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lv-LV" sz="1800" b="1" dirty="0">
                <a:latin typeface="+mj-lt"/>
              </a:rPr>
              <a:t>Objektīvi:</a:t>
            </a:r>
          </a:p>
          <a:p>
            <a:r>
              <a:rPr lang="lv-LV" sz="1800" dirty="0"/>
              <a:t>Vispārējais stāvoklis relatīvi apmierinošs, kontaktam pieejams. </a:t>
            </a:r>
          </a:p>
          <a:p>
            <a:r>
              <a:rPr lang="lv-LV" sz="1800" dirty="0"/>
              <a:t>Āda ir silta, sausa. </a:t>
            </a:r>
          </a:p>
          <a:p>
            <a:r>
              <a:rPr lang="lv-LV" sz="1800" dirty="0"/>
              <a:t>Nelielas tūskas uz apakšstilbiem. </a:t>
            </a:r>
          </a:p>
          <a:p>
            <a:r>
              <a:rPr lang="lv-LV" sz="1800" dirty="0" err="1"/>
              <a:t>Cor</a:t>
            </a:r>
            <a:r>
              <a:rPr lang="lv-LV" sz="1800" dirty="0"/>
              <a:t> </a:t>
            </a:r>
            <a:r>
              <a:rPr lang="lv-LV" sz="1800" dirty="0" err="1"/>
              <a:t>aritm</a:t>
            </a:r>
            <a:r>
              <a:rPr lang="lv-LV" sz="1800" dirty="0"/>
              <a:t>., ~93 x’, TA=103/62 </a:t>
            </a:r>
            <a:r>
              <a:rPr lang="lv-LV" sz="1800" dirty="0" err="1"/>
              <a:t>mmHg</a:t>
            </a:r>
            <a:r>
              <a:rPr lang="lv-LV" sz="1800" dirty="0"/>
              <a:t> st. </a:t>
            </a:r>
          </a:p>
          <a:p>
            <a:r>
              <a:rPr lang="lv-LV" sz="1800" dirty="0"/>
              <a:t>Elpo 16x’,, SpO2=94% telpas gaisā. </a:t>
            </a:r>
          </a:p>
          <a:p>
            <a:endParaRPr lang="lv-LV" sz="1800" dirty="0"/>
          </a:p>
          <a:p>
            <a:endParaRPr lang="lv-LV" sz="1800" dirty="0"/>
          </a:p>
          <a:p>
            <a:pPr marL="0" indent="0" algn="just">
              <a:buNone/>
            </a:pPr>
            <a:endParaRPr lang="lv-LV" sz="1800" dirty="0">
              <a:latin typeface="+mj-lt"/>
            </a:endParaRPr>
          </a:p>
          <a:p>
            <a:pPr marL="0" indent="0" algn="just">
              <a:buNone/>
            </a:pPr>
            <a:endParaRPr lang="lv-LV" sz="18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855691-1F8F-7669-3FE3-7BD16756F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581" y="299668"/>
            <a:ext cx="4263694" cy="3574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036A3E-5374-B177-F5A4-3F7E8CCE2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502" y="4057209"/>
            <a:ext cx="5246594" cy="6463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71B204-A3DE-493C-2FBA-6EE180C5D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5456" y="4678521"/>
            <a:ext cx="5246594" cy="56612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788A990-B939-85D8-F6C6-C65DF30C9DBF}"/>
              </a:ext>
            </a:extLst>
          </p:cNvPr>
          <p:cNvSpPr txBox="1"/>
          <p:nvPr/>
        </p:nvSpPr>
        <p:spPr>
          <a:xfrm>
            <a:off x="6296801" y="3804480"/>
            <a:ext cx="60975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200" dirty="0">
                <a:latin typeface="+mj-lt"/>
              </a:rPr>
              <a:t>GFĀ=52 ml/min (CKD-EPI)</a:t>
            </a:r>
            <a:endParaRPr lang="lv-LV" sz="1200" dirty="0"/>
          </a:p>
        </p:txBody>
      </p:sp>
    </p:spTree>
    <p:extLst>
      <p:ext uri="{BB962C8B-B14F-4D97-AF65-F5344CB8AC3E}">
        <p14:creationId xmlns:p14="http://schemas.microsoft.com/office/powerpoint/2010/main" val="161149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FD4D10-5750-F4D8-E9A8-876A03684663}"/>
              </a:ext>
            </a:extLst>
          </p:cNvPr>
          <p:cNvSpPr txBox="1"/>
          <p:nvPr/>
        </p:nvSpPr>
        <p:spPr>
          <a:xfrm>
            <a:off x="8401893" y="4038212"/>
            <a:ext cx="3091607" cy="1655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lv-LV" sz="1900" dirty="0">
                <a:effectLst/>
                <a:latin typeface="+mj-lt"/>
                <a:ea typeface="+mj-ea"/>
                <a:cs typeface="+mj-cs"/>
              </a:rPr>
              <a:t>Slēdziens: s</a:t>
            </a:r>
            <a:r>
              <a:rPr lang="en-US" sz="1900" dirty="0" err="1">
                <a:effectLst/>
                <a:latin typeface="+mj-lt"/>
                <a:ea typeface="+mj-ea"/>
                <a:cs typeface="+mj-cs"/>
              </a:rPr>
              <a:t>īnusa</a:t>
            </a:r>
            <a:r>
              <a:rPr lang="en-US" sz="1900" dirty="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1900" dirty="0" err="1">
                <a:effectLst/>
                <a:latin typeface="+mj-lt"/>
                <a:ea typeface="+mj-ea"/>
                <a:cs typeface="+mj-cs"/>
              </a:rPr>
              <a:t>bradikardija</a:t>
            </a:r>
            <a:r>
              <a:rPr lang="en-US" sz="1900" dirty="0">
                <a:effectLst/>
                <a:latin typeface="+mj-lt"/>
                <a:ea typeface="+mj-ea"/>
                <a:cs typeface="+mj-cs"/>
              </a:rPr>
              <a:t> 43 x/</a:t>
            </a:r>
            <a:r>
              <a:rPr lang="en-US" sz="1900" dirty="0" err="1">
                <a:effectLst/>
                <a:latin typeface="+mj-lt"/>
                <a:ea typeface="+mj-ea"/>
                <a:cs typeface="+mj-cs"/>
              </a:rPr>
              <a:t>minūtē</a:t>
            </a:r>
            <a:r>
              <a:rPr lang="en-US" sz="1900" dirty="0">
                <a:effectLst/>
                <a:latin typeface="+mj-lt"/>
                <a:ea typeface="+mj-ea"/>
                <a:cs typeface="+mj-cs"/>
              </a:rPr>
              <a:t>. PQ 183 </a:t>
            </a:r>
            <a:r>
              <a:rPr lang="en-US" sz="1900" dirty="0" err="1">
                <a:effectLst/>
                <a:latin typeface="+mj-lt"/>
                <a:ea typeface="+mj-ea"/>
                <a:cs typeface="+mj-cs"/>
              </a:rPr>
              <a:t>ms</a:t>
            </a:r>
            <a:r>
              <a:rPr lang="en-US" sz="1900" dirty="0">
                <a:effectLst/>
                <a:latin typeface="+mj-lt"/>
                <a:ea typeface="+mj-ea"/>
                <a:cs typeface="+mj-cs"/>
              </a:rPr>
              <a:t>, QRS 100 </a:t>
            </a:r>
            <a:r>
              <a:rPr lang="en-US" sz="1900" dirty="0" err="1">
                <a:effectLst/>
                <a:latin typeface="+mj-lt"/>
                <a:ea typeface="+mj-ea"/>
                <a:cs typeface="+mj-cs"/>
              </a:rPr>
              <a:t>ms</a:t>
            </a:r>
            <a:r>
              <a:rPr lang="en-US" sz="1900" dirty="0">
                <a:effectLst/>
                <a:latin typeface="+mj-lt"/>
                <a:ea typeface="+mj-ea"/>
                <a:cs typeface="+mj-cs"/>
              </a:rPr>
              <a:t>, QTc 423 </a:t>
            </a:r>
            <a:r>
              <a:rPr lang="en-US" sz="1900" dirty="0" err="1">
                <a:effectLst/>
                <a:latin typeface="+mj-lt"/>
                <a:ea typeface="+mj-ea"/>
                <a:cs typeface="+mj-cs"/>
              </a:rPr>
              <a:t>ms</a:t>
            </a:r>
            <a:r>
              <a:rPr lang="en-US" sz="1900" dirty="0"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1900" dirty="0" err="1">
                <a:effectLst/>
                <a:latin typeface="+mj-lt"/>
                <a:ea typeface="+mj-ea"/>
                <a:cs typeface="+mj-cs"/>
              </a:rPr>
              <a:t>normogramma</a:t>
            </a:r>
            <a:r>
              <a:rPr lang="en-US" sz="1900" dirty="0">
                <a:effectLst/>
                <a:latin typeface="+mj-lt"/>
                <a:ea typeface="+mj-ea"/>
                <a:cs typeface="+mj-cs"/>
              </a:rPr>
              <a:t>. </a:t>
            </a:r>
            <a:r>
              <a:rPr lang="en-US" sz="1900" dirty="0" err="1">
                <a:effectLst/>
                <a:latin typeface="+mj-lt"/>
                <a:ea typeface="+mj-ea"/>
                <a:cs typeface="+mj-cs"/>
              </a:rPr>
              <a:t>Nespecifiskas</a:t>
            </a:r>
            <a:r>
              <a:rPr lang="en-US" sz="1900" dirty="0">
                <a:effectLst/>
                <a:latin typeface="+mj-lt"/>
                <a:ea typeface="+mj-ea"/>
                <a:cs typeface="+mj-cs"/>
              </a:rPr>
              <a:t> ST-T </a:t>
            </a:r>
            <a:r>
              <a:rPr lang="en-US" sz="1900" dirty="0" err="1">
                <a:effectLst/>
                <a:latin typeface="+mj-lt"/>
                <a:ea typeface="+mj-ea"/>
                <a:cs typeface="+mj-cs"/>
              </a:rPr>
              <a:t>izmaiņas</a:t>
            </a:r>
            <a:r>
              <a:rPr lang="en-US" sz="1900" dirty="0">
                <a:effectLst/>
                <a:latin typeface="+mj-lt"/>
                <a:ea typeface="+mj-ea"/>
                <a:cs typeface="+mj-cs"/>
              </a:rPr>
              <a:t>. </a:t>
            </a:r>
            <a:endParaRPr lang="en-US" sz="190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D81FB2-5F75-DFB5-F349-760F81E07F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34" r="10864" b="-1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FE59B-9B1F-7ABF-6B03-5DE5696C5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0687" y="564534"/>
            <a:ext cx="2942813" cy="175989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lv-LV" sz="3200" dirty="0">
                <a:sym typeface="Wingdings" panose="05000000000000000000" pitchFamily="2" charset="2"/>
              </a:rPr>
              <a:t></a:t>
            </a:r>
            <a:r>
              <a:rPr lang="en-US" sz="3200" dirty="0" err="1"/>
              <a:t>Veikta</a:t>
            </a:r>
            <a:r>
              <a:rPr lang="en-US" sz="3200" dirty="0"/>
              <a:t> EKV un </a:t>
            </a:r>
            <a:r>
              <a:rPr lang="en-US" sz="3200" dirty="0" err="1"/>
              <a:t>atjaunots</a:t>
            </a:r>
            <a:r>
              <a:rPr lang="en-US" sz="3200" dirty="0"/>
              <a:t> </a:t>
            </a:r>
            <a:r>
              <a:rPr lang="en-US" sz="3200" dirty="0" err="1"/>
              <a:t>sinusa</a:t>
            </a:r>
            <a:r>
              <a:rPr lang="en-US" sz="3200" dirty="0"/>
              <a:t> </a:t>
            </a:r>
            <a:r>
              <a:rPr lang="en-US" sz="3200" dirty="0" err="1"/>
              <a:t>ritms</a:t>
            </a:r>
            <a:r>
              <a:rPr lang="en-US" sz="3200" dirty="0"/>
              <a:t>. 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606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BDC69-F143-1232-CA99-805525406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4085665" cy="1402470"/>
          </a:xfrm>
        </p:spPr>
        <p:txBody>
          <a:bodyPr anchor="t">
            <a:normAutofit/>
          </a:bodyPr>
          <a:lstStyle/>
          <a:p>
            <a:r>
              <a:rPr lang="lv-LV" sz="3200" dirty="0"/>
              <a:t>SGLTi</a:t>
            </a:r>
            <a:endParaRPr lang="en-GB" sz="32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0C280-660B-264C-C5C6-062AD522A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36" y="1651505"/>
            <a:ext cx="4888992" cy="24783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sz="1500" b="1" i="0" u="none" strike="noStrike" dirty="0">
                <a:effectLst/>
                <a:latin typeface="+mj-lt"/>
              </a:rPr>
              <a:t>Kardiologa kompetencē </a:t>
            </a:r>
            <a:r>
              <a:rPr lang="lv-LV" sz="1500" b="0" i="0" u="none" strike="noStrike" dirty="0">
                <a:effectLst/>
                <a:latin typeface="+mj-lt"/>
              </a:rPr>
              <a:t>(I50.0, I50.1, I50.9):</a:t>
            </a:r>
          </a:p>
          <a:p>
            <a:pPr marL="0" indent="0" algn="just">
              <a:buNone/>
            </a:pPr>
            <a:br>
              <a:rPr lang="lv-LV" sz="1500" b="0" i="0" u="none" strike="noStrike" dirty="0">
                <a:effectLst/>
                <a:latin typeface="+mj-lt"/>
              </a:rPr>
            </a:br>
            <a:r>
              <a:rPr lang="lv-LV" sz="1500" b="0" i="0" u="none" strike="noStrike" dirty="0">
                <a:effectLst/>
                <a:latin typeface="+mj-lt"/>
              </a:rPr>
              <a:t>1) pacientiem ar hroniskas sirds mazspējas II–IV FK (pēc NYHA klasifikācijas) un KKIF ≤40%, ja saglabājas simptomātika, neskatoties uz saņemto standarta terapiju; </a:t>
            </a:r>
          </a:p>
          <a:p>
            <a:pPr marL="0" indent="0" algn="just">
              <a:buNone/>
            </a:pPr>
            <a:br>
              <a:rPr lang="lv-LV" sz="1500" b="0" i="0" u="none" strike="noStrike" dirty="0">
                <a:effectLst/>
                <a:latin typeface="+mj-lt"/>
              </a:rPr>
            </a:br>
            <a:r>
              <a:rPr lang="lv-LV" sz="1500" b="0" i="0" u="none" strike="noStrike" dirty="0">
                <a:effectLst/>
                <a:latin typeface="+mj-lt"/>
              </a:rPr>
              <a:t>2) pacientiem ar KKIF &gt;40% ar NT-proBNP &gt;220pg/ml vai BNP&gt;80pg/ml un kreisā priekškambara tilpuma indeksu &gt;34 ml/m2, ja saglabājas simptomātika, neskatoties uz saņemto standarta terapiju.</a:t>
            </a:r>
            <a:r>
              <a:rPr lang="lv-LV" sz="1500" dirty="0">
                <a:latin typeface="+mj-lt"/>
              </a:rPr>
              <a:t> </a:t>
            </a:r>
            <a:endParaRPr lang="en-GB" sz="1500" dirty="0">
              <a:latin typeface="+mj-lt"/>
            </a:endParaRPr>
          </a:p>
          <a:p>
            <a:pPr algn="just"/>
            <a:endParaRPr lang="en-GB" sz="1500" dirty="0">
              <a:latin typeface="+mj-lt"/>
            </a:endParaRPr>
          </a:p>
        </p:txBody>
      </p:sp>
      <p:pic>
        <p:nvPicPr>
          <p:cNvPr id="24" name="Picture 23" descr="Desk with stethoscope and computer keyboard">
            <a:extLst>
              <a:ext uri="{FF2B5EF4-FFF2-40B4-BE49-F238E27FC236}">
                <a16:creationId xmlns:a16="http://schemas.microsoft.com/office/drawing/2014/main" id="{A39620BE-4951-395C-4525-22F6C985AF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336" r="-1" b="-1"/>
          <a:stretch/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AC3ACD6D-827E-82C5-319F-19B3BD5DFA00}"/>
              </a:ext>
            </a:extLst>
          </p:cNvPr>
          <p:cNvSpPr/>
          <p:nvPr/>
        </p:nvSpPr>
        <p:spPr>
          <a:xfrm>
            <a:off x="228600" y="3053975"/>
            <a:ext cx="533400" cy="511419"/>
          </a:xfrm>
          <a:prstGeom prst="ellipse">
            <a:avLst/>
          </a:prstGeom>
          <a:noFill/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AFF356-BD97-BD5B-829B-81C6C279B6FF}"/>
              </a:ext>
            </a:extLst>
          </p:cNvPr>
          <p:cNvSpPr txBox="1"/>
          <p:nvPr/>
        </p:nvSpPr>
        <p:spPr>
          <a:xfrm>
            <a:off x="228600" y="4483061"/>
            <a:ext cx="5323411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v-LV" sz="1500" b="1" i="0" u="none" strike="noStrike" dirty="0">
                <a:solidFill>
                  <a:srgbClr val="000000"/>
                </a:solidFill>
                <a:effectLst/>
                <a:latin typeface="+mj-lt"/>
              </a:rPr>
              <a:t>Nefrologa kompetencē</a:t>
            </a:r>
            <a:r>
              <a:rPr lang="lv-LV" sz="15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lv-LV" sz="1500" dirty="0">
                <a:solidFill>
                  <a:srgbClr val="000000"/>
                </a:solidFill>
                <a:latin typeface="+mj-lt"/>
              </a:rPr>
              <a:t>(E11-E11.9, E13-E13.9) (un </a:t>
            </a:r>
            <a:r>
              <a:rPr lang="lv-LV" sz="1500" dirty="0" err="1">
                <a:solidFill>
                  <a:srgbClr val="000000"/>
                </a:solidFill>
                <a:latin typeface="+mj-lt"/>
              </a:rPr>
              <a:t>ģ.ā</a:t>
            </a:r>
            <a:r>
              <a:rPr lang="lv-LV" sz="1500" dirty="0">
                <a:solidFill>
                  <a:srgbClr val="000000"/>
                </a:solidFill>
                <a:latin typeface="+mj-lt"/>
              </a:rPr>
              <a:t>., kardiologa, endokrinologa)</a:t>
            </a:r>
          </a:p>
          <a:p>
            <a:pPr algn="just"/>
            <a:br>
              <a:rPr lang="lv-LV" sz="1500" b="0" i="0" u="none" strike="noStrike" dirty="0">
                <a:solidFill>
                  <a:srgbClr val="000000"/>
                </a:solidFill>
                <a:effectLst/>
                <a:latin typeface="+mj-lt"/>
              </a:rPr>
            </a:br>
            <a:r>
              <a:rPr lang="lv-LV" sz="1500" b="0" i="0" u="none" strike="noStrike" dirty="0">
                <a:solidFill>
                  <a:srgbClr val="000000"/>
                </a:solidFill>
                <a:effectLst/>
                <a:latin typeface="+mj-lt"/>
              </a:rPr>
              <a:t>Kombinācijā ar </a:t>
            </a:r>
            <a:r>
              <a:rPr lang="lv-LV" sz="1500" b="0" i="1" u="none" strike="noStrike" dirty="0" err="1">
                <a:solidFill>
                  <a:srgbClr val="000000"/>
                </a:solidFill>
                <a:effectLst/>
                <a:latin typeface="+mj-lt"/>
              </a:rPr>
              <a:t>Metforminum</a:t>
            </a:r>
            <a:r>
              <a:rPr lang="lv-LV" sz="1500" b="0" i="0" u="none" strike="noStrike" dirty="0">
                <a:solidFill>
                  <a:srgbClr val="000000"/>
                </a:solidFill>
                <a:effectLst/>
                <a:latin typeface="+mj-lt"/>
              </a:rPr>
              <a:t>, ja ar </a:t>
            </a:r>
            <a:r>
              <a:rPr lang="lv-LV" sz="1500" b="0" i="1" u="none" strike="noStrike" dirty="0" err="1">
                <a:solidFill>
                  <a:srgbClr val="000000"/>
                </a:solidFill>
                <a:effectLst/>
                <a:latin typeface="+mj-lt"/>
              </a:rPr>
              <a:t>Metforminum</a:t>
            </a:r>
            <a:r>
              <a:rPr lang="lv-LV" sz="1500" b="0" i="0" u="none" strike="noStrike" dirty="0">
                <a:solidFill>
                  <a:srgbClr val="000000"/>
                </a:solidFill>
                <a:effectLst/>
                <a:latin typeface="+mj-lt"/>
              </a:rPr>
              <a:t> maksimāli </a:t>
            </a:r>
            <a:r>
              <a:rPr lang="lv-LV" sz="1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tolerējamo</a:t>
            </a:r>
            <a:r>
              <a:rPr lang="lv-LV" sz="1500" b="0" i="0" u="none" strike="noStrike" dirty="0">
                <a:solidFill>
                  <a:srgbClr val="000000"/>
                </a:solidFill>
                <a:effectLst/>
                <a:latin typeface="+mj-lt"/>
              </a:rPr>
              <a:t> devu netiek sasniegts HbA1c &lt;7%. </a:t>
            </a:r>
            <a:br>
              <a:rPr lang="lv-LV" sz="1500" b="0" i="0" u="none" strike="noStrike" dirty="0">
                <a:solidFill>
                  <a:srgbClr val="000000"/>
                </a:solidFill>
                <a:effectLst/>
                <a:latin typeface="+mj-lt"/>
              </a:rPr>
            </a:br>
            <a:r>
              <a:rPr lang="lv-LV" sz="1500" b="0" i="0" u="none" strike="noStrike" dirty="0">
                <a:solidFill>
                  <a:srgbClr val="000000"/>
                </a:solidFill>
                <a:effectLst/>
                <a:latin typeface="+mj-lt"/>
              </a:rPr>
              <a:t>Terapija jāpārtrauc, ja 9 mēnešu laikā netiek sasniegts HbA1c samazinājums vismaz par 0,5%.</a:t>
            </a:r>
            <a:r>
              <a:rPr lang="lv-LV" sz="1500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181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D690301-8D85-47EA-9323-16754EDBBB4D}"/>
              </a:ext>
            </a:extLst>
          </p:cNvPr>
          <p:cNvSpPr/>
          <p:nvPr/>
        </p:nvSpPr>
        <p:spPr>
          <a:xfrm>
            <a:off x="1553707" y="642257"/>
            <a:ext cx="3770524" cy="55734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lv-LV" u="sng" dirty="0"/>
              <a:t>Diagnozes izrakstot:</a:t>
            </a:r>
          </a:p>
          <a:p>
            <a:pPr lvl="1"/>
            <a:r>
              <a:rPr lang="lv-LV" dirty="0">
                <a:sym typeface="Wingdings" panose="05000000000000000000" pitchFamily="2" charset="2"/>
              </a:rPr>
              <a:t>KSS. Hronisks koronārs sindroms.</a:t>
            </a:r>
          </a:p>
          <a:p>
            <a:pPr lvl="1"/>
            <a:r>
              <a:rPr lang="lv-LV" dirty="0">
                <a:sym typeface="Wingdings" panose="05000000000000000000" pitchFamily="2" charset="2"/>
              </a:rPr>
              <a:t>PCI LAD ar DES (2023.g. X)</a:t>
            </a:r>
          </a:p>
          <a:p>
            <a:pPr lvl="1"/>
            <a:r>
              <a:rPr lang="lv-LV" dirty="0">
                <a:sym typeface="Wingdings" panose="05000000000000000000" pitchFamily="2" charset="2"/>
              </a:rPr>
              <a:t>PCI D1 ar DES (2020.g. XII)</a:t>
            </a:r>
          </a:p>
          <a:p>
            <a:pPr lvl="1"/>
            <a:r>
              <a:rPr lang="lv-LV" dirty="0">
                <a:sym typeface="Wingdings" panose="05000000000000000000" pitchFamily="2" charset="2"/>
              </a:rPr>
              <a:t>ĀF, persistējoša forma</a:t>
            </a:r>
          </a:p>
          <a:p>
            <a:pPr lvl="1"/>
            <a:r>
              <a:rPr lang="lv-LV" dirty="0">
                <a:sym typeface="Wingdings" panose="05000000000000000000" pitchFamily="2" charset="2"/>
              </a:rPr>
              <a:t>RFKA ar plaušu vēnu izolāciju un elektrokardioversiju (2023.g. XI)</a:t>
            </a:r>
          </a:p>
          <a:p>
            <a:pPr lvl="1"/>
            <a:r>
              <a:rPr lang="lv-LV" dirty="0">
                <a:sym typeface="Wingdings" panose="05000000000000000000" pitchFamily="2" charset="2"/>
              </a:rPr>
              <a:t>EKV (IV 2024.)</a:t>
            </a:r>
          </a:p>
          <a:p>
            <a:pPr lvl="1"/>
            <a:r>
              <a:rPr lang="lv-LV" dirty="0">
                <a:sym typeface="Wingdings" panose="05000000000000000000" pitchFamily="2" charset="2"/>
              </a:rPr>
              <a:t>Hroniska sirds mazspēja I FK ar saglabātu EF=58%</a:t>
            </a:r>
          </a:p>
          <a:p>
            <a:pPr lvl="1"/>
            <a:r>
              <a:rPr lang="lv-LV" dirty="0">
                <a:sym typeface="Wingdings" panose="05000000000000000000" pitchFamily="2" charset="2"/>
              </a:rPr>
              <a:t>Hroniska nieru slimība III A</a:t>
            </a:r>
          </a:p>
          <a:p>
            <a:pPr lvl="1"/>
            <a:r>
              <a:rPr lang="lv-LV" dirty="0">
                <a:sym typeface="Wingdings" panose="05000000000000000000" pitchFamily="2" charset="2"/>
              </a:rPr>
              <a:t>Smags </a:t>
            </a:r>
            <a:r>
              <a:rPr lang="lv-LV" dirty="0" err="1">
                <a:sym typeface="Wingdings" panose="05000000000000000000" pitchFamily="2" charset="2"/>
              </a:rPr>
              <a:t>nekrotizējošs</a:t>
            </a:r>
            <a:r>
              <a:rPr lang="lv-LV" dirty="0">
                <a:sym typeface="Wingdings" panose="05000000000000000000" pitchFamily="2" charset="2"/>
              </a:rPr>
              <a:t> </a:t>
            </a:r>
            <a:r>
              <a:rPr lang="lv-LV" dirty="0" err="1">
                <a:sym typeface="Wingdings" panose="05000000000000000000" pitchFamily="2" charset="2"/>
              </a:rPr>
              <a:t>pankreatīts</a:t>
            </a:r>
            <a:r>
              <a:rPr lang="lv-LV" dirty="0">
                <a:sym typeface="Wingdings" panose="05000000000000000000" pitchFamily="2" charset="2"/>
              </a:rPr>
              <a:t> 2023.g. VIII-IX</a:t>
            </a:r>
          </a:p>
          <a:p>
            <a:pPr lvl="1"/>
            <a:r>
              <a:rPr lang="lv-LV" dirty="0">
                <a:sym typeface="Wingdings" panose="05000000000000000000" pitchFamily="2" charset="2"/>
              </a:rPr>
              <a:t>Sekundārs </a:t>
            </a:r>
            <a:r>
              <a:rPr lang="lv-LV" dirty="0" err="1">
                <a:sym typeface="Wingdings" panose="05000000000000000000" pitchFamily="2" charset="2"/>
              </a:rPr>
              <a:t>pankreatogēns</a:t>
            </a:r>
            <a:r>
              <a:rPr lang="lv-LV" dirty="0">
                <a:sym typeface="Wingdings" panose="05000000000000000000" pitchFamily="2" charset="2"/>
              </a:rPr>
              <a:t> cukura diabēts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E1A4207-AB54-6ED3-65D4-ACEFD268849B}"/>
              </a:ext>
            </a:extLst>
          </p:cNvPr>
          <p:cNvSpPr/>
          <p:nvPr/>
        </p:nvSpPr>
        <p:spPr>
          <a:xfrm>
            <a:off x="6579976" y="642257"/>
            <a:ext cx="3592723" cy="55734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v-LV" sz="2000" u="sng" dirty="0">
                <a:sym typeface="Wingdings" panose="05000000000000000000" pitchFamily="2" charset="2"/>
              </a:rPr>
              <a:t>Terapija: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dirty="0">
                <a:sym typeface="Wingdings" panose="05000000000000000000" pitchFamily="2" charset="2"/>
              </a:rPr>
              <a:t>Tab. Edoxabani 60 mg x1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dirty="0">
                <a:sym typeface="Wingdings" panose="05000000000000000000" pitchFamily="2" charset="2"/>
              </a:rPr>
              <a:t>Tab. Amiodaroni 200 mg x1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dirty="0">
                <a:sym typeface="Wingdings" panose="05000000000000000000" pitchFamily="2" charset="2"/>
              </a:rPr>
              <a:t>Tab. Dapagliflozini 10 mg x1hroniska sirds mazspējas terapijā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dirty="0">
                <a:sym typeface="Wingdings" panose="05000000000000000000" pitchFamily="2" charset="2"/>
              </a:rPr>
              <a:t>Tab. </a:t>
            </a:r>
            <a:r>
              <a:rPr lang="lv-LV" sz="2000" dirty="0" err="1">
                <a:sym typeface="Wingdings" panose="05000000000000000000" pitchFamily="2" charset="2"/>
              </a:rPr>
              <a:t>Torasemidi</a:t>
            </a:r>
            <a:r>
              <a:rPr lang="lv-LV" sz="2000" dirty="0">
                <a:sym typeface="Wingdings" panose="05000000000000000000" pitchFamily="2" charset="2"/>
              </a:rPr>
              <a:t> 10 mg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dirty="0" err="1">
                <a:sym typeface="Wingdings" panose="05000000000000000000" pitchFamily="2" charset="2"/>
              </a:rPr>
              <a:t>Caps</a:t>
            </a:r>
            <a:r>
              <a:rPr lang="lv-LV" sz="2000" dirty="0">
                <a:sym typeface="Wingdings" panose="05000000000000000000" pitchFamily="2" charset="2"/>
              </a:rPr>
              <a:t>. Rosuvastatin/Ezetimibe 10/10 mg x1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dirty="0">
                <a:sym typeface="Wingdings" panose="05000000000000000000" pitchFamily="2" charset="2"/>
              </a:rPr>
              <a:t>Tab.Pantoprasoli 20 mg x1</a:t>
            </a:r>
          </a:p>
        </p:txBody>
      </p:sp>
    </p:spTree>
    <p:extLst>
      <p:ext uri="{BB962C8B-B14F-4D97-AF65-F5344CB8AC3E}">
        <p14:creationId xmlns:p14="http://schemas.microsoft.com/office/powerpoint/2010/main" val="316289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615E0A-BF15-B1B4-3666-01F18B4B7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3338"/>
            <a:ext cx="9144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Paldies!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39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793</Words>
  <Application>Microsoft Office PowerPoint</Application>
  <PresentationFormat>Widescreen</PresentationFormat>
  <Paragraphs>98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Arial Narrow</vt:lpstr>
      <vt:lpstr>Calibri</vt:lpstr>
      <vt:lpstr>Wingdings</vt:lpstr>
      <vt:lpstr>Office Theme</vt:lpstr>
      <vt:lpstr>Klīniskais gadījums</vt:lpstr>
      <vt:lpstr>PowerPoint Presentation</vt:lpstr>
      <vt:lpstr>Laboratori</vt:lpstr>
      <vt:lpstr>Objektīvi</vt:lpstr>
      <vt:lpstr>PowerPoint Presentation</vt:lpstr>
      <vt:lpstr>TTEhoKG </vt:lpstr>
      <vt:lpstr>Laboratori</vt:lpstr>
      <vt:lpstr>PowerPoint Presentation</vt:lpstr>
      <vt:lpstr>PowerPoint Presentation</vt:lpstr>
      <vt:lpstr>PowerPoint Presentation</vt:lpstr>
      <vt:lpstr>PowerPoint Presentation</vt:lpstr>
      <vt:lpstr>SGLTi</vt:lpstr>
      <vt:lpstr>PowerPoint Presentation</vt:lpstr>
      <vt:lpstr>Paldies!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Klīniskais gadījums</dc:title>
  <dc:creator>Ieva Muižniece</dc:creator>
  <cp:lastModifiedBy>31. Nodaļa Ārsti 1</cp:lastModifiedBy>
  <cp:revision>62</cp:revision>
  <dcterms:created xsi:type="dcterms:W3CDTF">2024-05-28T19:27:44Z</dcterms:created>
  <dcterms:modified xsi:type="dcterms:W3CDTF">2024-05-30T11:57:51Z</dcterms:modified>
</cp:coreProperties>
</file>